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761" r:id="rId4"/>
    <p:sldId id="760" r:id="rId5"/>
    <p:sldId id="745" r:id="rId6"/>
    <p:sldId id="746" r:id="rId7"/>
    <p:sldId id="755" r:id="rId8"/>
    <p:sldId id="754" r:id="rId9"/>
    <p:sldId id="757" r:id="rId10"/>
    <p:sldId id="759" r:id="rId11"/>
    <p:sldId id="600" r:id="rId12"/>
    <p:sldId id="758" r:id="rId13"/>
    <p:sldId id="750"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61"/>
            <p14:sldId id="760"/>
            <p14:sldId id="745"/>
            <p14:sldId id="746"/>
            <p14:sldId id="755"/>
            <p14:sldId id="754"/>
            <p14:sldId id="757"/>
            <p14:sldId id="759"/>
            <p14:sldId id="600"/>
            <p14:sldId id="758"/>
            <p14:sldId id="75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110" d="100"/>
          <a:sy n="110" d="100"/>
        </p:scale>
        <p:origin x="1698"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range of a linear map</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range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range of a linear map</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range of a linear map</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range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range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range of a linear map</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1.m4a"/><Relationship Id="rId7" Type="http://schemas.openxmlformats.org/officeDocument/2006/relationships/image" Target="../media/image9.wmf"/><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13.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13.m4a"/><Relationship Id="rId9"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8.5 The range of a linear map</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674EF687-6715-4A9E-BC52-BD0C5E514A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552"/>
    </mc:Choice>
    <mc:Fallback xmlns="">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onto</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What is “onto”?</a:t>
            </a:r>
          </a:p>
          <a:p>
            <a:pPr lvl="1"/>
            <a:r>
              <a:rPr lang="en-US" dirty="0"/>
              <a:t>Any odd polynomial with real coefficients of a real variable maps onto the reals</a:t>
            </a:r>
          </a:p>
          <a:p>
            <a:pPr lvl="1"/>
            <a:r>
              <a:rPr lang="en-US" dirty="0"/>
              <a:t>No even polynomial with real coefficients of a real variable maps onto the reals</a:t>
            </a:r>
          </a:p>
          <a:p>
            <a:pPr lvl="2"/>
            <a:r>
              <a:rPr lang="en-US" dirty="0"/>
              <a:t>Such a polynomial always has either a global minimum or a global maximum</a:t>
            </a:r>
          </a:p>
          <a:p>
            <a:pPr lvl="1"/>
            <a:r>
              <a:rPr lang="en-US" dirty="0"/>
              <a:t>For </a:t>
            </a:r>
            <a:r>
              <a:rPr lang="en-US" i="1" dirty="0">
                <a:latin typeface="Times New Roman" panose="02020603050405020304" pitchFamily="18" charset="0"/>
              </a:rPr>
              <a:t>t</a:t>
            </a:r>
            <a:r>
              <a:rPr lang="en-US" dirty="0">
                <a:latin typeface="Times New Roman" panose="02020603050405020304" pitchFamily="18" charset="0"/>
              </a:rPr>
              <a:t> &gt; 0</a:t>
            </a:r>
            <a:r>
              <a:rPr lang="en-US" i="1" dirty="0"/>
              <a:t>, </a:t>
            </a:r>
            <a:r>
              <a:rPr lang="en-US" dirty="0">
                <a:latin typeface="Times New Roman" panose="02020603050405020304" pitchFamily="18" charset="0"/>
              </a:rPr>
              <a:t>ln(</a:t>
            </a:r>
            <a:r>
              <a:rPr lang="en-US" i="1" dirty="0">
                <a:latin typeface="Times New Roman" panose="02020603050405020304" pitchFamily="18" charset="0"/>
              </a:rPr>
              <a:t>t</a:t>
            </a:r>
            <a:r>
              <a:rPr lang="en-US" dirty="0">
                <a:latin typeface="Times New Roman" panose="02020603050405020304" pitchFamily="18" charset="0"/>
              </a:rPr>
              <a:t>)</a:t>
            </a:r>
            <a:r>
              <a:rPr lang="en-US" dirty="0"/>
              <a:t> maps onto the real numbers</a:t>
            </a:r>
          </a:p>
          <a:p>
            <a:pPr lvl="1"/>
            <a:r>
              <a:rPr lang="en-US" dirty="0"/>
              <a:t>The range of </a:t>
            </a:r>
            <a:r>
              <a:rPr lang="en-US" i="1" dirty="0">
                <a:latin typeface="Times New Roman" panose="02020603050405020304" pitchFamily="18" charset="0"/>
              </a:rPr>
              <a:t>e</a:t>
            </a:r>
            <a:r>
              <a:rPr lang="en-US" i="1" baseline="30000" dirty="0">
                <a:latin typeface="Times New Roman" panose="02020603050405020304" pitchFamily="18" charset="0"/>
              </a:rPr>
              <a:t>t</a:t>
            </a:r>
            <a:r>
              <a:rPr lang="en-US" i="1" dirty="0"/>
              <a:t> </a:t>
            </a:r>
            <a:r>
              <a:rPr lang="en-US" dirty="0"/>
              <a:t>for real </a:t>
            </a:r>
            <a:r>
              <a:rPr lang="en-US" i="1" dirty="0">
                <a:latin typeface="Times New Roman" panose="02020603050405020304" pitchFamily="18" charset="0"/>
              </a:rPr>
              <a:t>t</a:t>
            </a:r>
            <a:r>
              <a:rPr lang="en-US" dirty="0"/>
              <a:t> is the open interval </a:t>
            </a:r>
            <a:r>
              <a:rPr lang="en-US" dirty="0">
                <a:latin typeface="Times New Roman" panose="02020603050405020304" pitchFamily="18" charset="0"/>
              </a:rPr>
              <a:t>(0, ∞)</a:t>
            </a:r>
            <a:r>
              <a:rPr lang="en-US" dirty="0"/>
              <a:t>,</a:t>
            </a:r>
            <a:br>
              <a:rPr lang="en-US" dirty="0"/>
            </a:br>
            <a:r>
              <a:rPr lang="en-US" dirty="0"/>
              <a:t>		so therefore it is not onto</a:t>
            </a:r>
          </a:p>
          <a:p>
            <a:pPr lvl="1"/>
            <a:r>
              <a:rPr lang="en-US" dirty="0"/>
              <a:t>On the other hand, </a:t>
            </a:r>
            <a:r>
              <a:rPr lang="en-US" i="1" dirty="0">
                <a:latin typeface="Times New Roman" panose="02020603050405020304" pitchFamily="18" charset="0"/>
              </a:rPr>
              <a:t>e</a:t>
            </a:r>
            <a:r>
              <a:rPr lang="en-US" i="1" baseline="30000" dirty="0">
                <a:latin typeface="Times New Roman" panose="02020603050405020304" pitchFamily="18" charset="0"/>
              </a:rPr>
              <a:t>t</a:t>
            </a:r>
            <a:r>
              <a:rPr lang="en-US" dirty="0">
                <a:latin typeface="Times New Roman" panose="02020603050405020304" pitchFamily="18" charset="0"/>
              </a:rPr>
              <a:t> sin(</a:t>
            </a:r>
            <a:r>
              <a:rPr lang="en-US" i="1" dirty="0">
                <a:latin typeface="Times New Roman" panose="02020603050405020304" pitchFamily="18" charset="0"/>
              </a:rPr>
              <a:t>t</a:t>
            </a:r>
            <a:r>
              <a:rPr lang="en-US" dirty="0">
                <a:latin typeface="Times New Roman" panose="02020603050405020304" pitchFamily="18" charset="0"/>
              </a:rPr>
              <a:t>)</a:t>
            </a:r>
            <a:r>
              <a:rPr lang="en-US" dirty="0"/>
              <a:t> is onto the reals</a:t>
            </a:r>
          </a:p>
          <a:p>
            <a:r>
              <a:rPr lang="en-US" dirty="0"/>
              <a:t>Challenge:	prove that every non-constant polynomial with 		complex coefficients maps onto </a:t>
            </a:r>
            <a:r>
              <a:rPr lang="en-US" b="1" dirty="0">
                <a:latin typeface="Times New Roman" panose="02020603050405020304" pitchFamily="18" charset="0"/>
              </a:rPr>
              <a:t>C</a:t>
            </a: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362E575D-D9E2-46FD-A0EA-AC15B4491F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57025629"/>
      </p:ext>
    </p:extLst>
  </p:cSld>
  <p:clrMapOvr>
    <a:masterClrMapping/>
  </p:clrMapOvr>
  <mc:AlternateContent xmlns:mc="http://schemas.openxmlformats.org/markup-compatibility/2006" xmlns:p14="http://schemas.microsoft.com/office/powerpoint/2010/main">
    <mc:Choice Requires="p14">
      <p:transition spd="slow" p14:dur="2000" advTm="199338"/>
    </mc:Choice>
    <mc:Fallback xmlns="">
      <p:transition spd="slow" advTm="19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finite-dimensional linear mappings</a:t>
            </a:r>
            <a:endParaRPr lang="en-CA" dirty="0"/>
          </a:p>
        </p:txBody>
      </p:sp>
      <p:sp>
        <p:nvSpPr>
          <p:cNvPr id="3" name="Content Placeholder 2"/>
          <p:cNvSpPr>
            <a:spLocks noGrp="1"/>
          </p:cNvSpPr>
          <p:nvPr>
            <p:ph idx="1"/>
          </p:nvPr>
        </p:nvSpPr>
        <p:spPr>
          <a:xfrm>
            <a:off x="457199" y="1600200"/>
            <a:ext cx="8399417" cy="4525963"/>
          </a:xfrm>
        </p:spPr>
        <p:txBody>
          <a:bodyPr/>
          <a:lstStyle/>
          <a:p>
            <a:pPr lvl="0"/>
            <a:r>
              <a:rPr lang="en-US" dirty="0">
                <a:solidFill>
                  <a:prstClr val="white"/>
                </a:solidFill>
              </a:rPr>
              <a:t>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the range of </a:t>
            </a:r>
            <a:r>
              <a:rPr lang="en-US" i="1" dirty="0">
                <a:solidFill>
                  <a:prstClr val="white"/>
                </a:solidFill>
              </a:rPr>
              <a:t>A</a:t>
            </a:r>
            <a:r>
              <a:rPr lang="en-US" dirty="0">
                <a:solidFill>
                  <a:prstClr val="white"/>
                </a:solidFill>
              </a:rPr>
              <a:t> equals the span of the column vectors</a:t>
            </a:r>
          </a:p>
          <a:p>
            <a:pPr lvl="1"/>
            <a:r>
              <a:rPr lang="en-US" dirty="0">
                <a:solidFill>
                  <a:prstClr val="white"/>
                </a:solidFill>
              </a:rPr>
              <a:t>That is, if </a:t>
            </a:r>
            <a:r>
              <a:rPr lang="en-US" i="1" dirty="0">
                <a:solidFill>
                  <a:prstClr val="white"/>
                </a:solidFill>
                <a:latin typeface="Times New Roman" panose="02020603050405020304" pitchFamily="18" charset="0"/>
              </a:rPr>
              <a:t>A </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a</a:t>
            </a:r>
            <a:r>
              <a:rPr lang="en-US" baseline="-25000" dirty="0">
                <a:solidFill>
                  <a:prstClr val="white"/>
                </a:solidFill>
                <a:latin typeface="Times New Roman" panose="02020603050405020304" pitchFamily="18" charset="0"/>
              </a:rPr>
              <a:t>1</a:t>
            </a: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a</a:t>
            </a:r>
            <a:r>
              <a:rPr lang="en-US" i="1" baseline="-25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a:t>
            </a:r>
            <a:r>
              <a:rPr lang="en-US" dirty="0">
                <a:solidFill>
                  <a:prstClr val="white"/>
                </a:solidFill>
              </a:rPr>
              <a:t>, then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span{</a:t>
            </a:r>
            <a:r>
              <a:rPr lang="en-US" b="1" dirty="0">
                <a:solidFill>
                  <a:prstClr val="white"/>
                </a:solidFill>
                <a:latin typeface="Times New Roman" panose="02020603050405020304" pitchFamily="18" charset="0"/>
              </a:rPr>
              <a:t>a</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a</a:t>
            </a:r>
            <a:r>
              <a:rPr lang="en-US" i="1" baseline="-25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a:t>
            </a:r>
            <a:r>
              <a:rPr lang="en-US" dirty="0">
                <a:solidFill>
                  <a:prstClr val="white"/>
                </a:solidFill>
              </a:rPr>
              <a:t> </a:t>
            </a:r>
          </a:p>
          <a:p>
            <a:pPr lvl="1"/>
            <a:r>
              <a:rPr lang="en-US" dirty="0">
                <a:solidFill>
                  <a:prstClr val="white"/>
                </a:solidFill>
              </a:rPr>
              <a:t>You can use Gaussian elimination to find a basis for the range</a:t>
            </a:r>
          </a:p>
          <a:p>
            <a:pPr lvl="1"/>
            <a:endParaRPr lang="en-US" dirty="0">
              <a:solidFill>
                <a:prstClr val="white"/>
              </a:solidFill>
            </a:endParaRPr>
          </a:p>
          <a:p>
            <a:r>
              <a:rPr lang="en-US" dirty="0">
                <a:solidFill>
                  <a:prstClr val="white"/>
                </a:solidFill>
              </a:rPr>
              <a:t>For example, </a:t>
            </a:r>
          </a:p>
          <a:p>
            <a:pPr lvl="1"/>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Thus, a basis is Columns 1, 2 and 5 of the matrix </a:t>
            </a:r>
            <a:r>
              <a:rPr lang="en-US" i="1" dirty="0">
                <a:solidFill>
                  <a:prstClr val="white"/>
                </a:solidFill>
                <a:latin typeface="Times New Roman" panose="02020603050405020304" pitchFamily="18" charset="0"/>
              </a:rPr>
              <a:t>A</a:t>
            </a:r>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The range is a 3-dimensional subspace of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6" name="Object 15">
            <a:extLst>
              <a:ext uri="{FF2B5EF4-FFF2-40B4-BE49-F238E27FC236}">
                <a16:creationId xmlns:a16="http://schemas.microsoft.com/office/drawing/2014/main" id="{DCEC2FB4-1A40-4AA2-8680-5347BBE3896A}"/>
              </a:ext>
            </a:extLst>
          </p:cNvPr>
          <p:cNvGraphicFramePr>
            <a:graphicFrameLocks noChangeAspect="1"/>
          </p:cNvGraphicFramePr>
          <p:nvPr>
            <p:extLst>
              <p:ext uri="{D42A27DB-BD31-4B8C-83A1-F6EECF244321}">
                <p14:modId xmlns:p14="http://schemas.microsoft.com/office/powerpoint/2010/main" val="2963502399"/>
              </p:ext>
            </p:extLst>
          </p:nvPr>
        </p:nvGraphicFramePr>
        <p:xfrm>
          <a:off x="4963252" y="3743325"/>
          <a:ext cx="2971800" cy="1665288"/>
        </p:xfrm>
        <a:graphic>
          <a:graphicData uri="http://schemas.openxmlformats.org/presentationml/2006/ole">
            <mc:AlternateContent xmlns:mc="http://schemas.openxmlformats.org/markup-compatibility/2006">
              <mc:Choice xmlns:v="urn:schemas-microsoft-com:vml" Requires="v">
                <p:oleObj spid="_x0000_s452647" name="Equation" r:id="rId6" imgW="1549080" imgH="850680" progId="Equation.DSMT4">
                  <p:embed/>
                </p:oleObj>
              </mc:Choice>
              <mc:Fallback>
                <p:oleObj name="Equation" r:id="rId6" imgW="1549080" imgH="850680" progId="Equation.DSMT4">
                  <p:embed/>
                  <p:pic>
                    <p:nvPicPr>
                      <p:cNvPr id="11" name="Object 10">
                        <a:extLst>
                          <a:ext uri="{FF2B5EF4-FFF2-40B4-BE49-F238E27FC236}">
                            <a16:creationId xmlns:a16="http://schemas.microsoft.com/office/drawing/2014/main" id="{F33D38ED-2C6D-452D-BA9D-BC1D7D23575E}"/>
                          </a:ext>
                        </a:extLst>
                      </p:cNvPr>
                      <p:cNvPicPr>
                        <a:picLocks noChangeAspect="1" noChangeArrowheads="1"/>
                      </p:cNvPicPr>
                      <p:nvPr/>
                    </p:nvPicPr>
                    <p:blipFill>
                      <a:blip r:embed="rId7"/>
                      <a:srcRect/>
                      <a:stretch>
                        <a:fillRect/>
                      </a:stretch>
                    </p:blipFill>
                    <p:spPr bwMode="auto">
                      <a:xfrm>
                        <a:off x="4963252" y="3743325"/>
                        <a:ext cx="2971800" cy="1665288"/>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D92BBED-50EF-4563-96DC-4F9342E52218}"/>
              </a:ext>
            </a:extLst>
          </p:cNvPr>
          <p:cNvGraphicFramePr>
            <a:graphicFrameLocks noChangeAspect="1"/>
          </p:cNvGraphicFramePr>
          <p:nvPr>
            <p:extLst>
              <p:ext uri="{D42A27DB-BD31-4B8C-83A1-F6EECF244321}">
                <p14:modId xmlns:p14="http://schemas.microsoft.com/office/powerpoint/2010/main" val="4123584833"/>
              </p:ext>
            </p:extLst>
          </p:nvPr>
        </p:nvGraphicFramePr>
        <p:xfrm>
          <a:off x="1235075" y="3743325"/>
          <a:ext cx="3751263" cy="1665288"/>
        </p:xfrm>
        <a:graphic>
          <a:graphicData uri="http://schemas.openxmlformats.org/presentationml/2006/ole">
            <mc:AlternateContent xmlns:mc="http://schemas.openxmlformats.org/markup-compatibility/2006">
              <mc:Choice xmlns:v="urn:schemas-microsoft-com:vml" Requires="v">
                <p:oleObj spid="_x0000_s452648" name="Equation" r:id="rId8" imgW="1955520" imgH="850680" progId="Equation.DSMT4">
                  <p:embed/>
                </p:oleObj>
              </mc:Choice>
              <mc:Fallback>
                <p:oleObj name="Equation" r:id="rId8" imgW="1955520" imgH="850680" progId="Equation.DSMT4">
                  <p:embed/>
                  <p:pic>
                    <p:nvPicPr>
                      <p:cNvPr id="11" name="Object 10">
                        <a:extLst>
                          <a:ext uri="{FF2B5EF4-FFF2-40B4-BE49-F238E27FC236}">
                            <a16:creationId xmlns:a16="http://schemas.microsoft.com/office/drawing/2014/main" id="{F33D38ED-2C6D-452D-BA9D-BC1D7D23575E}"/>
                          </a:ext>
                        </a:extLst>
                      </p:cNvPr>
                      <p:cNvPicPr>
                        <a:picLocks noChangeAspect="1" noChangeArrowheads="1"/>
                      </p:cNvPicPr>
                      <p:nvPr/>
                    </p:nvPicPr>
                    <p:blipFill>
                      <a:blip r:embed="rId9"/>
                      <a:srcRect/>
                      <a:stretch>
                        <a:fillRect/>
                      </a:stretch>
                    </p:blipFill>
                    <p:spPr bwMode="auto">
                      <a:xfrm>
                        <a:off x="1235075" y="3743325"/>
                        <a:ext cx="3751263" cy="1665288"/>
                      </a:xfrm>
                      <a:prstGeom prst="rect">
                        <a:avLst/>
                      </a:prstGeom>
                      <a:noFill/>
                    </p:spPr>
                  </p:pic>
                </p:oleObj>
              </mc:Fallback>
            </mc:AlternateContent>
          </a:graphicData>
        </a:graphic>
      </p:graphicFrame>
      <p:pic>
        <p:nvPicPr>
          <p:cNvPr id="18" name="Audio 17">
            <a:hlinkClick r:id="" action="ppaction://media"/>
            <a:extLst>
              <a:ext uri="{FF2B5EF4-FFF2-40B4-BE49-F238E27FC236}">
                <a16:creationId xmlns:a16="http://schemas.microsoft.com/office/drawing/2014/main" id="{39FCD92C-A6CD-4D08-8F4E-5FD98F49F39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xmlns:p14="http://schemas.microsoft.com/office/powerpoint/2010/main">
    <mc:Choice Requires="p14">
      <p:transition spd="slow" p14:dur="2000" advTm="158613"/>
    </mc:Choice>
    <mc:Fallback xmlns="">
      <p:transition spd="slow" advTm="15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finite-dimensional linear mappings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a:t>
            </a:r>
          </a:p>
          <a:p>
            <a:pPr lvl="1"/>
            <a:r>
              <a:rPr lang="en-US" dirty="0">
                <a:solidFill>
                  <a:prstClr val="white"/>
                </a:solidFill>
              </a:rPr>
              <a:t>The dimension of </a:t>
            </a:r>
            <a:r>
              <a:rPr lang="en-US" dirty="0">
                <a:latin typeface="Times New Roman" panose="02020603050405020304" pitchFamily="18" charset="0"/>
              </a:rPr>
              <a:t>range(</a:t>
            </a:r>
            <a:r>
              <a:rPr lang="en-US" i="1" dirty="0">
                <a:latin typeface="Times New Roman" panose="02020603050405020304" pitchFamily="18" charset="0"/>
              </a:rPr>
              <a:t>A</a:t>
            </a:r>
            <a:r>
              <a:rPr lang="en-US" dirty="0">
                <a:latin typeface="Times New Roman" panose="02020603050405020304" pitchFamily="18" charset="0"/>
              </a:rPr>
              <a:t>)</a:t>
            </a:r>
            <a:r>
              <a:rPr lang="en-US" dirty="0"/>
              <a:t> is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a:t>
            </a:r>
          </a:p>
          <a:p>
            <a:pPr lvl="1"/>
            <a:r>
              <a:rPr lang="en-US" dirty="0">
                <a:solidFill>
                  <a:prstClr val="white"/>
                </a:solidFill>
              </a:rPr>
              <a:t> </a:t>
            </a:r>
            <a:r>
              <a:rPr lang="en-US" i="1" dirty="0">
                <a:solidFill>
                  <a:prstClr val="white"/>
                </a:solidFill>
                <a:latin typeface="Times New Roman" panose="02020603050405020304" pitchFamily="18" charset="0"/>
              </a:rPr>
              <a:t>A</a:t>
            </a:r>
            <a:r>
              <a:rPr lang="en-US" dirty="0">
                <a:solidFill>
                  <a:prstClr val="white"/>
                </a:solidFill>
              </a:rPr>
              <a:t> is onto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m</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DC103E12-D3EF-41D9-BDAD-58D8BDCA58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2217119"/>
      </p:ext>
    </p:extLst>
  </p:cSld>
  <p:clrMapOvr>
    <a:masterClrMapping/>
  </p:clrMapOvr>
  <mc:AlternateContent xmlns:mc="http://schemas.openxmlformats.org/markup-compatibility/2006" xmlns:p14="http://schemas.microsoft.com/office/powerpoint/2010/main">
    <mc:Choice Requires="p14">
      <p:transition spd="slow" p14:dur="2000" advTm="22903"/>
    </mc:Choice>
    <mc:Fallback xmlns="">
      <p:transition spd="slow" advTm="2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Operators on discrete-time signals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the delay and advance operators on discrete-time signals:</a:t>
            </a:r>
          </a:p>
          <a:p>
            <a:r>
              <a:rPr lang="en-US" dirty="0"/>
              <a:t>If                                                     ,</a:t>
            </a:r>
          </a:p>
          <a:p>
            <a:pPr marL="0" indent="0">
              <a:buNone/>
            </a:pPr>
            <a:r>
              <a:rPr lang="en-US" dirty="0"/>
              <a:t>	                                       and the range is all signals </a:t>
            </a:r>
            <a:r>
              <a:rPr lang="en-US" i="1" dirty="0">
                <a:latin typeface="Times New Roman" panose="02020603050405020304" pitchFamily="18" charset="0"/>
              </a:rPr>
              <a:t>x</a:t>
            </a:r>
            <a:r>
              <a:rPr lang="en-US" dirty="0"/>
              <a:t> with </a:t>
            </a:r>
            <a:r>
              <a:rPr lang="en-US" i="1" dirty="0">
                <a:latin typeface="Times New Roman" panose="02020603050405020304" pitchFamily="18" charset="0"/>
              </a:rPr>
              <a:t>x</a:t>
            </a:r>
            <a:r>
              <a:rPr lang="en-US" dirty="0">
                <a:latin typeface="Times New Roman" panose="02020603050405020304" pitchFamily="18" charset="0"/>
              </a:rPr>
              <a:t>[0] = 0</a:t>
            </a:r>
          </a:p>
          <a:p>
            <a:pPr marL="0" indent="0">
              <a:buNone/>
            </a:pPr>
            <a:br>
              <a:rPr lang="en-US" sz="1000" dirty="0"/>
            </a:br>
            <a:r>
              <a:rPr lang="en-US" dirty="0"/>
              <a:t>				 and the range is all signals</a:t>
            </a:r>
            <a:endParaRPr lang="en-US" dirty="0">
              <a:latin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699699026"/>
              </p:ext>
            </p:extLst>
          </p:nvPr>
        </p:nvGraphicFramePr>
        <p:xfrm>
          <a:off x="1126490" y="1987550"/>
          <a:ext cx="3189288" cy="496887"/>
        </p:xfrm>
        <a:graphic>
          <a:graphicData uri="http://schemas.openxmlformats.org/presentationml/2006/ole">
            <mc:AlternateContent xmlns:mc="http://schemas.openxmlformats.org/markup-compatibility/2006">
              <mc:Choice xmlns:v="urn:schemas-microsoft-com:vml" Requires="v">
                <p:oleObj spid="_x0000_s457778" name="Equation" r:id="rId6" imgW="1663560" imgH="253800" progId="Equation.DSMT4">
                  <p:embed/>
                </p:oleObj>
              </mc:Choice>
              <mc:Fallback>
                <p:oleObj name="Equation" r:id="rId6" imgW="166356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7"/>
                      <a:srcRect/>
                      <a:stretch>
                        <a:fillRect/>
                      </a:stretch>
                    </p:blipFill>
                    <p:spPr bwMode="auto">
                      <a:xfrm>
                        <a:off x="1126490" y="1987550"/>
                        <a:ext cx="3189288" cy="496887"/>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12E1A94B-ADF7-4152-AA94-E38E35FE3071}"/>
              </a:ext>
            </a:extLst>
          </p:cNvPr>
          <p:cNvGraphicFramePr>
            <a:graphicFrameLocks noChangeAspect="1"/>
          </p:cNvGraphicFramePr>
          <p:nvPr>
            <p:extLst>
              <p:ext uri="{D42A27DB-BD31-4B8C-83A1-F6EECF244321}">
                <p14:modId xmlns:p14="http://schemas.microsoft.com/office/powerpoint/2010/main" val="1988674536"/>
              </p:ext>
            </p:extLst>
          </p:nvPr>
        </p:nvGraphicFramePr>
        <p:xfrm>
          <a:off x="842373" y="2374899"/>
          <a:ext cx="3041650" cy="496888"/>
        </p:xfrm>
        <a:graphic>
          <a:graphicData uri="http://schemas.openxmlformats.org/presentationml/2006/ole">
            <mc:AlternateContent xmlns:mc="http://schemas.openxmlformats.org/markup-compatibility/2006">
              <mc:Choice xmlns:v="urn:schemas-microsoft-com:vml" Requires="v">
                <p:oleObj spid="_x0000_s457779" name="Equation" r:id="rId8" imgW="1587240" imgH="253800" progId="Equation.DSMT4">
                  <p:embed/>
                </p:oleObj>
              </mc:Choice>
              <mc:Fallback>
                <p:oleObj name="Equation" r:id="rId8" imgW="158724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9"/>
                      <a:srcRect/>
                      <a:stretch>
                        <a:fillRect/>
                      </a:stretch>
                    </p:blipFill>
                    <p:spPr bwMode="auto">
                      <a:xfrm>
                        <a:off x="842373" y="2374899"/>
                        <a:ext cx="3041650" cy="496888"/>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3CCC2E39-CBCC-412A-9F98-F38DD9EA31E5}"/>
              </a:ext>
            </a:extLst>
          </p:cNvPr>
          <p:cNvGraphicFramePr>
            <a:graphicFrameLocks noChangeAspect="1"/>
          </p:cNvGraphicFramePr>
          <p:nvPr>
            <p:extLst>
              <p:ext uri="{D42A27DB-BD31-4B8C-83A1-F6EECF244321}">
                <p14:modId xmlns:p14="http://schemas.microsoft.com/office/powerpoint/2010/main" val="2862543997"/>
              </p:ext>
            </p:extLst>
          </p:nvPr>
        </p:nvGraphicFramePr>
        <p:xfrm>
          <a:off x="842373" y="2913061"/>
          <a:ext cx="3357562" cy="496888"/>
        </p:xfrm>
        <a:graphic>
          <a:graphicData uri="http://schemas.openxmlformats.org/presentationml/2006/ole">
            <mc:AlternateContent xmlns:mc="http://schemas.openxmlformats.org/markup-compatibility/2006">
              <mc:Choice xmlns:v="urn:schemas-microsoft-com:vml" Requires="v">
                <p:oleObj spid="_x0000_s457780" name="Equation" r:id="rId10" imgW="1752480" imgH="253800" progId="Equation.DSMT4">
                  <p:embed/>
                </p:oleObj>
              </mc:Choice>
              <mc:Fallback>
                <p:oleObj name="Equation" r:id="rId10" imgW="1752480" imgH="253800" progId="Equation.DSMT4">
                  <p:embed/>
                  <p:pic>
                    <p:nvPicPr>
                      <p:cNvPr id="11" name="Object 10">
                        <a:extLst>
                          <a:ext uri="{FF2B5EF4-FFF2-40B4-BE49-F238E27FC236}">
                            <a16:creationId xmlns:a16="http://schemas.microsoft.com/office/drawing/2014/main" id="{12E1A94B-ADF7-4152-AA94-E38E35FE3071}"/>
                          </a:ext>
                        </a:extLst>
                      </p:cNvPr>
                      <p:cNvPicPr>
                        <a:picLocks noChangeAspect="1" noChangeArrowheads="1"/>
                      </p:cNvPicPr>
                      <p:nvPr/>
                    </p:nvPicPr>
                    <p:blipFill>
                      <a:blip r:embed="rId11"/>
                      <a:srcRect/>
                      <a:stretch>
                        <a:fillRect/>
                      </a:stretch>
                    </p:blipFill>
                    <p:spPr bwMode="auto">
                      <a:xfrm>
                        <a:off x="842373" y="2913061"/>
                        <a:ext cx="3357562" cy="496888"/>
                      </a:xfrm>
                      <a:prstGeom prst="rect">
                        <a:avLst/>
                      </a:prstGeom>
                      <a:noFill/>
                    </p:spPr>
                  </p:pic>
                </p:oleObj>
              </mc:Fallback>
            </mc:AlternateContent>
          </a:graphicData>
        </a:graphic>
      </p:graphicFrame>
      <p:pic>
        <p:nvPicPr>
          <p:cNvPr id="14" name="Audio 13">
            <a:hlinkClick r:id="" action="ppaction://media"/>
            <a:extLst>
              <a:ext uri="{FF2B5EF4-FFF2-40B4-BE49-F238E27FC236}">
                <a16:creationId xmlns:a16="http://schemas.microsoft.com/office/drawing/2014/main" id="{F951B099-99DB-4205-A149-591B98C656B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7631096"/>
      </p:ext>
    </p:extLst>
  </p:cSld>
  <p:clrMapOvr>
    <a:masterClrMapping/>
  </p:clrMapOvr>
  <mc:AlternateContent xmlns:mc="http://schemas.openxmlformats.org/markup-compatibility/2006" xmlns:p14="http://schemas.microsoft.com/office/powerpoint/2010/main">
    <mc:Choice Requires="p14">
      <p:transition spd="slow" p14:dur="2000" advTm="89888"/>
    </mc:Choice>
    <mc:Fallback xmlns="">
      <p:transition spd="slow" advTm="8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definition of the range</a:t>
            </a:r>
          </a:p>
          <a:p>
            <a:pPr lvl="1"/>
            <a:r>
              <a:rPr lang="en-US" dirty="0"/>
              <a:t>Know that the range of a linear map is always a subspace</a:t>
            </a:r>
          </a:p>
          <a:p>
            <a:pPr lvl="1"/>
            <a:r>
              <a:rPr lang="en-US" dirty="0"/>
              <a:t>Have become familiar with some additional results</a:t>
            </a:r>
          </a:p>
          <a:p>
            <a:pPr lvl="1"/>
            <a:r>
              <a:rPr lang="en-US" dirty="0"/>
              <a:t>Understand the definition of a map being onto</a:t>
            </a:r>
          </a:p>
          <a:p>
            <a:pPr lvl="1"/>
            <a:r>
              <a:rPr lang="en-US" dirty="0"/>
              <a:t>Know how to determine the range of a finite-dimensional linear map</a:t>
            </a: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12" name="Audio 11">
            <a:hlinkClick r:id="" action="ppaction://media"/>
            <a:extLst>
              <a:ext uri="{FF2B5EF4-FFF2-40B4-BE49-F238E27FC236}">
                <a16:creationId xmlns:a16="http://schemas.microsoft.com/office/drawing/2014/main" id="{CE7AA3B7-09AD-472C-8F65-B97B649268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0321"/>
    </mc:Choice>
    <mc:Fallback xmlns="">
      <p:transition spd="slow" advTm="40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https://en.wikipedia.org/wiki/Range_of_a_function</a:t>
            </a:r>
          </a:p>
          <a:p>
            <a:pPr marL="0" indent="0">
              <a:buNone/>
            </a:pPr>
            <a:endParaRPr lang="en-US" dirty="0"/>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range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the range of a linear map</a:t>
            </a:r>
          </a:p>
          <a:p>
            <a:pPr lvl="1"/>
            <a:r>
              <a:rPr lang="en-US" dirty="0"/>
              <a:t>Consider some consequences</a:t>
            </a:r>
          </a:p>
          <a:p>
            <a:pPr lvl="1"/>
            <a:r>
              <a:rPr lang="en-US" dirty="0"/>
              <a:t>Look at finite-dimensional maps</a:t>
            </a:r>
          </a:p>
          <a:p>
            <a:pPr lvl="1"/>
            <a:r>
              <a:rPr lang="en-US" dirty="0"/>
              <a:t>Consider the advance and delay operators</a:t>
            </a: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a:extLst>
              <a:ext uri="{FF2B5EF4-FFF2-40B4-BE49-F238E27FC236}">
                <a16:creationId xmlns:a16="http://schemas.microsoft.com/office/drawing/2014/main" id="{A6FA0C87-6EC9-4BBE-A213-D85A2712F0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1858"/>
    </mc:Choice>
    <mc:Fallback xmlns="">
      <p:transition spd="slow" advTm="2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5BB9-DB98-4B89-8E57-B33F870BE5A1}"/>
              </a:ext>
            </a:extLst>
          </p:cNvPr>
          <p:cNvSpPr>
            <a:spLocks noGrp="1"/>
          </p:cNvSpPr>
          <p:nvPr>
            <p:ph type="title"/>
          </p:nvPr>
        </p:nvSpPr>
        <p:spPr/>
        <p:txBody>
          <a:bodyPr/>
          <a:lstStyle/>
          <a:p>
            <a:r>
              <a:rPr lang="en-US" dirty="0"/>
              <a:t>Describing polynomials</a:t>
            </a:r>
          </a:p>
        </p:txBody>
      </p:sp>
      <p:sp>
        <p:nvSpPr>
          <p:cNvPr id="3" name="Content Placeholder 2">
            <a:extLst>
              <a:ext uri="{FF2B5EF4-FFF2-40B4-BE49-F238E27FC236}">
                <a16:creationId xmlns:a16="http://schemas.microsoft.com/office/drawing/2014/main" id="{88EC6ED9-2991-436C-9A6D-50D7D98064A3}"/>
              </a:ext>
            </a:extLst>
          </p:cNvPr>
          <p:cNvSpPr>
            <a:spLocks noGrp="1"/>
          </p:cNvSpPr>
          <p:nvPr>
            <p:ph idx="1"/>
          </p:nvPr>
        </p:nvSpPr>
        <p:spPr/>
        <p:txBody>
          <a:bodyPr/>
          <a:lstStyle/>
          <a:p>
            <a:r>
              <a:rPr lang="en-US" dirty="0"/>
              <a:t>Recall that a polynomial of degree </a:t>
            </a:r>
            <a:r>
              <a:rPr lang="en-US" i="1" dirty="0">
                <a:latin typeface="Times New Roman" panose="02020603050405020304" pitchFamily="18" charset="0"/>
              </a:rPr>
              <a:t>n</a:t>
            </a:r>
            <a:r>
              <a:rPr lang="en-US" dirty="0">
                <a:latin typeface="Times New Roman" panose="02020603050405020304" pitchFamily="18" charset="0"/>
              </a:rPr>
              <a:t> </a:t>
            </a:r>
            <a:r>
              <a:rPr lang="en-US" dirty="0"/>
              <a:t>is a collection of </a:t>
            </a:r>
            <a:r>
              <a:rPr lang="en-US" i="1" dirty="0">
                <a:latin typeface="Times New Roman" panose="02020603050405020304" pitchFamily="18" charset="0"/>
              </a:rPr>
              <a:t>n</a:t>
            </a:r>
            <a:r>
              <a:rPr lang="en-US" dirty="0">
                <a:latin typeface="Times New Roman" panose="02020603050405020304" pitchFamily="18" charset="0"/>
              </a:rPr>
              <a:t> + 1</a:t>
            </a:r>
            <a:r>
              <a:rPr lang="en-US" dirty="0"/>
              <a:t> coefficients</a:t>
            </a:r>
          </a:p>
          <a:p>
            <a:pPr lvl="1"/>
            <a:r>
              <a:rPr lang="en-US" dirty="0"/>
              <a:t>What is the significance of these coefficients?</a:t>
            </a:r>
          </a:p>
          <a:p>
            <a:pPr lvl="1"/>
            <a:r>
              <a:rPr lang="en-US" dirty="0"/>
              <a:t>Can changing one number completely change the properties of that polynomial?</a:t>
            </a:r>
          </a:p>
          <a:p>
            <a:pPr lvl="2"/>
            <a:r>
              <a:rPr lang="en-US" dirty="0"/>
              <a:t>Short answer, yes…</a:t>
            </a:r>
          </a:p>
          <a:p>
            <a:pPr lvl="1"/>
            <a:r>
              <a:rPr lang="en-US" dirty="0"/>
              <a:t>What you did in secondary school is determine the important characteristics of polynomials:</a:t>
            </a:r>
          </a:p>
          <a:p>
            <a:pPr lvl="2"/>
            <a:r>
              <a:rPr lang="en-US" dirty="0"/>
              <a:t>The roots of a polynomial</a:t>
            </a:r>
          </a:p>
          <a:p>
            <a:pPr lvl="2"/>
            <a:r>
              <a:rPr lang="en-US" dirty="0"/>
              <a:t>The coefficient of the leading term</a:t>
            </a:r>
          </a:p>
        </p:txBody>
      </p:sp>
      <p:sp>
        <p:nvSpPr>
          <p:cNvPr id="4" name="Footer Placeholder 3">
            <a:extLst>
              <a:ext uri="{FF2B5EF4-FFF2-40B4-BE49-F238E27FC236}">
                <a16:creationId xmlns:a16="http://schemas.microsoft.com/office/drawing/2014/main" id="{BD9B2D7E-CDCC-4271-B7E4-54E20DF43D3A}"/>
              </a:ext>
            </a:extLst>
          </p:cNvPr>
          <p:cNvSpPr>
            <a:spLocks noGrp="1"/>
          </p:cNvSpPr>
          <p:nvPr>
            <p:ph type="ftr" sz="quarter" idx="11"/>
          </p:nvPr>
        </p:nvSpPr>
        <p:spPr/>
        <p:txBody>
          <a:bodyPr/>
          <a:lstStyle/>
          <a:p>
            <a:r>
              <a:rPr lang="en-US"/>
              <a:t>The range of a linear map</a:t>
            </a:r>
            <a:endParaRPr lang="en-CA"/>
          </a:p>
        </p:txBody>
      </p:sp>
      <p:sp>
        <p:nvSpPr>
          <p:cNvPr id="5" name="Slide Number Placeholder 4">
            <a:extLst>
              <a:ext uri="{FF2B5EF4-FFF2-40B4-BE49-F238E27FC236}">
                <a16:creationId xmlns:a16="http://schemas.microsoft.com/office/drawing/2014/main" id="{CC72894D-7473-4F12-9C1F-D7FAA782FEBD}"/>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F9D09153-9B31-446B-A1E2-57268B23EA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0357945"/>
      </p:ext>
    </p:extLst>
  </p:cSld>
  <p:clrMapOvr>
    <a:masterClrMapping/>
  </p:clrMapOvr>
  <mc:AlternateContent xmlns:mc="http://schemas.openxmlformats.org/markup-compatibility/2006">
    <mc:Choice xmlns:p14="http://schemas.microsoft.com/office/powerpoint/2010/main" Requires="p14">
      <p:transition spd="slow" p14:dur="2000" advTm="68503"/>
    </mc:Choice>
    <mc:Fallback>
      <p:transition spd="slow" advTm="6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5BB9-DB98-4B89-8E57-B33F870BE5A1}"/>
              </a:ext>
            </a:extLst>
          </p:cNvPr>
          <p:cNvSpPr>
            <a:spLocks noGrp="1"/>
          </p:cNvSpPr>
          <p:nvPr>
            <p:ph type="title"/>
          </p:nvPr>
        </p:nvSpPr>
        <p:spPr/>
        <p:txBody>
          <a:bodyPr/>
          <a:lstStyle/>
          <a:p>
            <a:r>
              <a:rPr lang="en-US" dirty="0"/>
              <a:t>Describing linear maps</a:t>
            </a:r>
          </a:p>
        </p:txBody>
      </p:sp>
      <p:sp>
        <p:nvSpPr>
          <p:cNvPr id="3" name="Content Placeholder 2">
            <a:extLst>
              <a:ext uri="{FF2B5EF4-FFF2-40B4-BE49-F238E27FC236}">
                <a16:creationId xmlns:a16="http://schemas.microsoft.com/office/drawing/2014/main" id="{88EC6ED9-2991-436C-9A6D-50D7D98064A3}"/>
              </a:ext>
            </a:extLst>
          </p:cNvPr>
          <p:cNvSpPr>
            <a:spLocks noGrp="1"/>
          </p:cNvSpPr>
          <p:nvPr>
            <p:ph idx="1"/>
          </p:nvPr>
        </p:nvSpPr>
        <p:spPr/>
        <p:txBody>
          <a:bodyPr/>
          <a:lstStyle/>
          <a:p>
            <a:r>
              <a:rPr lang="en-US" dirty="0"/>
              <a:t>An </a:t>
            </a:r>
            <a:r>
              <a:rPr lang="en-US" i="1" dirty="0">
                <a:latin typeface="Times New Roman" panose="02020603050405020304" pitchFamily="18" charset="0"/>
              </a:rPr>
              <a:t>m </a:t>
            </a:r>
            <a:r>
              <a:rPr lang="en-US" dirty="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a:t>
            </a:r>
            <a:r>
              <a:rPr lang="en-US" dirty="0"/>
              <a:t>matrix is a collection of </a:t>
            </a:r>
            <a:r>
              <a:rPr lang="en-US" i="1" dirty="0" err="1">
                <a:latin typeface="Times New Roman" panose="02020603050405020304" pitchFamily="18" charset="0"/>
              </a:rPr>
              <a:t>mn</a:t>
            </a:r>
            <a:r>
              <a:rPr lang="en-US" dirty="0"/>
              <a:t> entries</a:t>
            </a:r>
          </a:p>
          <a:p>
            <a:pPr lvl="1"/>
            <a:r>
              <a:rPr lang="en-US" dirty="0"/>
              <a:t>What is the significance of this?</a:t>
            </a:r>
          </a:p>
          <a:p>
            <a:pPr lvl="1"/>
            <a:r>
              <a:rPr lang="en-US" dirty="0"/>
              <a:t>Can changing one number completely change the properties of that matrix?</a:t>
            </a:r>
          </a:p>
          <a:p>
            <a:pPr lvl="2"/>
            <a:r>
              <a:rPr lang="en-US" dirty="0"/>
              <a:t>Short answer, yes…</a:t>
            </a:r>
          </a:p>
          <a:p>
            <a:pPr lvl="1"/>
            <a:r>
              <a:rPr lang="en-US" dirty="0"/>
              <a:t>What we want to do is describe the useful characteristics of linear maps</a:t>
            </a:r>
          </a:p>
          <a:p>
            <a:pPr lvl="2"/>
            <a:r>
              <a:rPr lang="en-US" dirty="0"/>
              <a:t>These characteristics help understand what a linear map does, and how to design linear maps</a:t>
            </a:r>
          </a:p>
          <a:p>
            <a:pPr lvl="1"/>
            <a:r>
              <a:rPr lang="en-US" dirty="0"/>
              <a:t>The first two such features are to describe the </a:t>
            </a:r>
            <a:r>
              <a:rPr lang="en-US" i="1" dirty="0"/>
              <a:t>range</a:t>
            </a:r>
            <a:r>
              <a:rPr lang="en-US" dirty="0"/>
              <a:t> and </a:t>
            </a:r>
            <a:r>
              <a:rPr lang="en-US" i="1" dirty="0"/>
              <a:t>null space </a:t>
            </a:r>
            <a:r>
              <a:rPr lang="en-US" dirty="0"/>
              <a:t>of that linear map</a:t>
            </a:r>
          </a:p>
          <a:p>
            <a:pPr lvl="2"/>
            <a:r>
              <a:rPr lang="en-US" dirty="0"/>
              <a:t>We will start with the range</a:t>
            </a:r>
          </a:p>
        </p:txBody>
      </p:sp>
      <p:sp>
        <p:nvSpPr>
          <p:cNvPr id="4" name="Footer Placeholder 3">
            <a:extLst>
              <a:ext uri="{FF2B5EF4-FFF2-40B4-BE49-F238E27FC236}">
                <a16:creationId xmlns:a16="http://schemas.microsoft.com/office/drawing/2014/main" id="{BD9B2D7E-CDCC-4271-B7E4-54E20DF43D3A}"/>
              </a:ext>
            </a:extLst>
          </p:cNvPr>
          <p:cNvSpPr>
            <a:spLocks noGrp="1"/>
          </p:cNvSpPr>
          <p:nvPr>
            <p:ph type="ftr" sz="quarter" idx="11"/>
          </p:nvPr>
        </p:nvSpPr>
        <p:spPr/>
        <p:txBody>
          <a:bodyPr/>
          <a:lstStyle/>
          <a:p>
            <a:r>
              <a:rPr lang="en-US"/>
              <a:t>The range of a linear map</a:t>
            </a:r>
            <a:endParaRPr lang="en-CA"/>
          </a:p>
        </p:txBody>
      </p:sp>
      <p:sp>
        <p:nvSpPr>
          <p:cNvPr id="5" name="Slide Number Placeholder 4">
            <a:extLst>
              <a:ext uri="{FF2B5EF4-FFF2-40B4-BE49-F238E27FC236}">
                <a16:creationId xmlns:a16="http://schemas.microsoft.com/office/drawing/2014/main" id="{CC72894D-7473-4F12-9C1F-D7FAA782FEBD}"/>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6" name="Audio 5">
            <a:hlinkClick r:id="" action="ppaction://media"/>
            <a:extLst>
              <a:ext uri="{FF2B5EF4-FFF2-40B4-BE49-F238E27FC236}">
                <a16:creationId xmlns:a16="http://schemas.microsoft.com/office/drawing/2014/main" id="{913103A5-46B0-4304-A022-2120D050A5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8352624"/>
      </p:ext>
    </p:extLst>
  </p:cSld>
  <p:clrMapOvr>
    <a:masterClrMapping/>
  </p:clrMapOvr>
  <mc:AlternateContent xmlns:mc="http://schemas.openxmlformats.org/markup-compatibility/2006">
    <mc:Choice xmlns:p14="http://schemas.microsoft.com/office/powerpoint/2010/main" Requires="p14">
      <p:transition spd="slow" p14:dur="2000" advTm="79440"/>
    </mc:Choice>
    <mc:Fallback>
      <p:transition spd="slow" advTm="7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zero map and operator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  the range is the collection of all vectors in </a:t>
            </a:r>
            <a:r>
              <a:rPr lang="en-US" b="1" dirty="0">
                <a:latin typeface="Edwardian Script ITC" panose="030303020407070D0804" pitchFamily="66" charset="0"/>
              </a:rPr>
              <a:t>V</a:t>
            </a:r>
            <a:r>
              <a:rPr lang="en-US" dirty="0"/>
              <a:t>   such that at least one vector in </a:t>
            </a:r>
            <a:r>
              <a:rPr lang="en-US" b="1" dirty="0">
                <a:latin typeface="Edwardian Script ITC" panose="030303020407070D0804" pitchFamily="66" charset="0"/>
              </a:rPr>
              <a:t>U</a:t>
            </a:r>
            <a:r>
              <a:rPr lang="en-US" dirty="0"/>
              <a:t>  is mapped to that vector.</a:t>
            </a:r>
          </a:p>
          <a:p>
            <a:pPr marL="0" lvl="0" indent="0">
              <a:buNone/>
            </a:pPr>
            <a:endParaRPr lang="en-US" dirty="0">
              <a:solidFill>
                <a:prstClr val="white"/>
              </a:solidFill>
            </a:endParaRPr>
          </a:p>
          <a:p>
            <a:pPr lvl="0"/>
            <a:r>
              <a:rPr lang="en-US" dirty="0">
                <a:solidFill>
                  <a:prstClr val="white"/>
                </a:solidFill>
              </a:rPr>
              <a:t>That is,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equals all vectors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rPr>
              <a:t> where </a:t>
            </a:r>
            <a:r>
              <a:rPr lang="en-US" b="1" dirty="0">
                <a:solidFill>
                  <a:prstClr val="white"/>
                </a:solidFill>
                <a:latin typeface="Times New Roman" panose="02020603050405020304" pitchFamily="18" charset="0"/>
              </a:rPr>
              <a:t>u</a:t>
            </a:r>
            <a:r>
              <a:rPr lang="en-US" dirty="0">
                <a:solidFill>
                  <a:prstClr val="white"/>
                </a:solidFill>
              </a:rPr>
              <a:t> is a vector in </a:t>
            </a:r>
            <a:r>
              <a:rPr lang="en-US" b="1" dirty="0">
                <a:latin typeface="Edwardian Script ITC" panose="030303020407070D0804" pitchFamily="66" charset="0"/>
              </a:rPr>
              <a:t>U</a:t>
            </a:r>
            <a:r>
              <a:rPr lang="en-US" dirty="0">
                <a:solidFill>
                  <a:prstClr val="white"/>
                </a:solidFill>
              </a:rPr>
              <a:t>  </a:t>
            </a:r>
          </a:p>
          <a:p>
            <a:pPr lvl="1"/>
            <a:r>
              <a:rPr lang="en-US" dirty="0">
                <a:solidFill>
                  <a:prstClr val="white"/>
                </a:solidFill>
              </a:rPr>
              <a:t>You will note that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latin typeface="Edwardian Script ITC" panose="030303020407070D0804" pitchFamily="66" charset="0"/>
              </a:rPr>
              <a:t> V</a:t>
            </a:r>
            <a:endParaRPr lang="en-US" dirty="0">
              <a:solidFill>
                <a:prstClr val="white"/>
              </a:solidFill>
              <a:latin typeface="Times New Roman" panose="02020603050405020304" pitchFamily="18" charset="0"/>
            </a:endParaRPr>
          </a:p>
          <a:p>
            <a:pPr lvl="1"/>
            <a:r>
              <a:rPr lang="en-US" dirty="0">
                <a:solidFill>
                  <a:prstClr val="white"/>
                </a:solidFill>
              </a:rPr>
              <a:t>Also,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always has at least one element: </a:t>
            </a:r>
            <a:r>
              <a:rPr lang="en-US" b="1" dirty="0">
                <a:solidFill>
                  <a:prstClr val="white"/>
                </a:solidFill>
              </a:rPr>
              <a:t>0</a:t>
            </a:r>
            <a:r>
              <a:rPr lang="en-US" b="1" baseline="-25000" dirty="0">
                <a:latin typeface="Edwardian Script ITC" panose="030303020407070D0804" pitchFamily="66" charset="0"/>
              </a:rPr>
              <a:t>V</a:t>
            </a:r>
            <a:r>
              <a:rPr lang="en-US" dirty="0">
                <a:solidFill>
                  <a:prstClr val="white"/>
                </a:solidFill>
              </a:rPr>
              <a:t>	</a:t>
            </a: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CF10423F-7F26-40FB-B214-3EE83FD597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xmlns:p14="http://schemas.microsoft.com/office/powerpoint/2010/main">
    <mc:Choice Requires="p14">
      <p:transition spd="slow" p14:dur="2000" advTm="75538"/>
    </mc:Choice>
    <mc:Fallback xmlns="">
      <p:transition spd="slow" advTm="7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range is a subspace</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 the range of </a:t>
            </a:r>
            <a:r>
              <a:rPr lang="en-US" i="1" dirty="0">
                <a:latin typeface="Times New Roman" panose="02020603050405020304" pitchFamily="18" charset="0"/>
              </a:rPr>
              <a:t>A</a:t>
            </a:r>
            <a:r>
              <a:rPr lang="en-US" dirty="0"/>
              <a:t> is a subspace of </a:t>
            </a:r>
            <a:r>
              <a:rPr lang="en-US" b="1" i="1" dirty="0">
                <a:latin typeface="Edwardian Script ITC" panose="030303020407070D0804" pitchFamily="66" charset="0"/>
              </a:rPr>
              <a:t>V</a:t>
            </a:r>
            <a:r>
              <a:rPr lang="en-US" dirty="0"/>
              <a:t>.</a:t>
            </a:r>
            <a:endParaRPr lang="en-US" dirty="0">
              <a:latin typeface="Times New Roman" panose="02020603050405020304" pitchFamily="18" charset="0"/>
            </a:endParaRPr>
          </a:p>
          <a:p>
            <a:pPr marL="0" indent="0">
              <a:buNone/>
            </a:pPr>
            <a:r>
              <a:rPr lang="en-US" dirty="0"/>
              <a:t>Proof:</a:t>
            </a:r>
          </a:p>
          <a:p>
            <a:pPr marL="0" indent="0">
              <a:buNone/>
            </a:pPr>
            <a:r>
              <a:rPr lang="en-US" dirty="0">
                <a:latin typeface="Times New Roman" panose="02020603050405020304" pitchFamily="18" charset="0"/>
              </a:rPr>
              <a:t>	</a:t>
            </a:r>
            <a:r>
              <a:rPr lang="en-US" dirty="0"/>
              <a:t>If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latin typeface="Times New Roman" panose="02020603050405020304" pitchFamily="18" charset="0"/>
              </a:rPr>
              <a:t> ∈ range(</a:t>
            </a:r>
            <a:r>
              <a:rPr lang="en-US" i="1" dirty="0">
                <a:latin typeface="Times New Roman" panose="02020603050405020304" pitchFamily="18" charset="0"/>
              </a:rPr>
              <a:t>A</a:t>
            </a:r>
            <a:r>
              <a:rPr lang="en-US" dirty="0">
                <a:latin typeface="Times New Roman" panose="02020603050405020304" pitchFamily="18" charset="0"/>
              </a:rPr>
              <a:t>)</a:t>
            </a:r>
            <a:r>
              <a:rPr lang="en-US" dirty="0"/>
              <a:t>, then we must show </a:t>
            </a:r>
            <a:r>
              <a:rPr lang="en-US" i="1" dirty="0">
                <a:latin typeface="Symbol" panose="05050102010706020507" pitchFamily="18" charset="2"/>
              </a:rPr>
              <a:t>a</a:t>
            </a:r>
            <a:r>
              <a:rPr lang="en-US" i="1" dirty="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latin typeface="Times New Roman" panose="02020603050405020304" pitchFamily="18" charset="0"/>
              </a:rPr>
              <a:t> ∈ range(</a:t>
            </a:r>
            <a:r>
              <a:rPr lang="en-US" i="1" dirty="0">
                <a:latin typeface="Times New Roman" panose="02020603050405020304" pitchFamily="18" charset="0"/>
              </a:rPr>
              <a:t>A</a:t>
            </a:r>
            <a:r>
              <a:rPr lang="en-US" dirty="0">
                <a:latin typeface="Times New Roman" panose="02020603050405020304" pitchFamily="18" charset="0"/>
              </a:rPr>
              <a:t>)</a:t>
            </a:r>
          </a:p>
          <a:p>
            <a:pPr marL="0" indent="0">
              <a:buNone/>
            </a:pPr>
            <a:r>
              <a:rPr lang="en-US" dirty="0"/>
              <a:t>	If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latin typeface="Times New Roman" panose="02020603050405020304" pitchFamily="18" charset="0"/>
              </a:rPr>
              <a:t> ∈ range(</a:t>
            </a:r>
            <a:r>
              <a:rPr lang="en-US" i="1" dirty="0">
                <a:latin typeface="Times New Roman" panose="02020603050405020304" pitchFamily="18" charset="0"/>
              </a:rPr>
              <a:t>A</a:t>
            </a:r>
            <a:r>
              <a:rPr lang="en-US" dirty="0">
                <a:latin typeface="Times New Roman" panose="02020603050405020304" pitchFamily="18" charset="0"/>
              </a:rPr>
              <a:t>)</a:t>
            </a:r>
            <a:r>
              <a:rPr lang="en-US" dirty="0"/>
              <a:t>, then there must be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r>
              <a:rPr lang="en-US" b="1" dirty="0">
                <a:latin typeface="Edwardian Script ITC" panose="030303020407070D0804" pitchFamily="66" charset="0"/>
              </a:rPr>
              <a:t>U</a:t>
            </a:r>
            <a:r>
              <a:rPr lang="en-US" dirty="0"/>
              <a:t>  </a:t>
            </a:r>
          </a:p>
          <a:p>
            <a:pPr marL="0" indent="0">
              <a:buNone/>
            </a:pPr>
            <a:r>
              <a:rPr lang="en-US" dirty="0"/>
              <a:t>		such that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v</a:t>
            </a:r>
            <a:r>
              <a:rPr lang="en-US" baseline="-25000" dirty="0">
                <a:latin typeface="Times New Roman" panose="02020603050405020304" pitchFamily="18" charset="0"/>
              </a:rPr>
              <a:t>2</a:t>
            </a:r>
            <a:endParaRPr lang="en-US" dirty="0"/>
          </a:p>
          <a:p>
            <a:pPr marL="0" indent="0">
              <a:buNone/>
            </a:pPr>
            <a:r>
              <a:rPr lang="en-US" dirty="0"/>
              <a:t>	Now, because </a:t>
            </a:r>
            <a:r>
              <a:rPr lang="en-US" b="1" dirty="0">
                <a:latin typeface="Edwardian Script ITC" panose="030303020407070D0804" pitchFamily="66" charset="0"/>
              </a:rPr>
              <a:t>U</a:t>
            </a:r>
            <a:r>
              <a:rPr lang="en-US" dirty="0"/>
              <a:t>  is a vector space, </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r>
              <a:rPr lang="en-US" b="1" dirty="0">
                <a:latin typeface="Edwardian Script ITC" panose="030303020407070D0804" pitchFamily="66" charset="0"/>
              </a:rPr>
              <a:t>U</a:t>
            </a:r>
            <a:r>
              <a:rPr lang="en-US" dirty="0"/>
              <a:t> </a:t>
            </a:r>
          </a:p>
          <a:p>
            <a:pPr marL="0" indent="0">
              <a:buNone/>
            </a:pPr>
            <a:r>
              <a:rPr lang="en-US" dirty="0"/>
              <a:t>	But because </a:t>
            </a:r>
            <a:r>
              <a:rPr lang="en-US" i="1" dirty="0">
                <a:latin typeface="Times New Roman" panose="02020603050405020304" pitchFamily="18" charset="0"/>
              </a:rPr>
              <a:t>A</a:t>
            </a:r>
            <a:r>
              <a:rPr lang="en-US" dirty="0"/>
              <a:t> is linear,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a:t>
            </a:r>
            <a:r>
              <a:rPr lang="en-US" i="1" dirty="0"/>
              <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endParaRPr lang="en-US" dirty="0"/>
          </a:p>
          <a:p>
            <a:pPr marL="0" indent="0">
              <a:buNone/>
            </a:pPr>
            <a:r>
              <a:rPr lang="en-US" dirty="0"/>
              <a:t>	                                                                         = </a:t>
            </a:r>
            <a:r>
              <a:rPr lang="en-US" i="1" dirty="0">
                <a:latin typeface="Symbol" panose="05050102010706020507" pitchFamily="18" charset="2"/>
              </a:rPr>
              <a:t>a</a:t>
            </a:r>
            <a:r>
              <a:rPr lang="en-US" i="1" dirty="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baseline="-25000" dirty="0">
                <a:latin typeface="Times New Roman" panose="02020603050405020304" pitchFamily="18" charset="0"/>
              </a:rPr>
              <a:t>2</a:t>
            </a:r>
            <a:endParaRPr lang="en-US" dirty="0"/>
          </a:p>
          <a:p>
            <a:pPr marL="0" indent="0">
              <a:buNone/>
            </a:pPr>
            <a:r>
              <a:rPr lang="en-US" dirty="0"/>
              <a:t>	So since </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r>
              <a:rPr lang="en-US" b="1" dirty="0">
                <a:latin typeface="Edwardian Script ITC" panose="030303020407070D0804" pitchFamily="66" charset="0"/>
              </a:rPr>
              <a:t>U</a:t>
            </a:r>
            <a:r>
              <a:rPr lang="en-US" dirty="0"/>
              <a:t> , it follows </a:t>
            </a:r>
          </a:p>
          <a:p>
            <a:pPr marL="0" indent="0">
              <a:buNone/>
            </a:pPr>
            <a:r>
              <a:rPr lang="en-US" dirty="0"/>
              <a:t>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r>
              <a:rPr lang="en-US" dirty="0"/>
              <a:t>= </a:t>
            </a:r>
            <a:r>
              <a:rPr lang="en-US" i="1" dirty="0">
                <a:latin typeface="Symbol" panose="05050102010706020507" pitchFamily="18" charset="2"/>
              </a:rPr>
              <a:t>a</a:t>
            </a:r>
            <a:r>
              <a:rPr lang="en-US" i="1" dirty="0"/>
              <a:t>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baseline="-25000" dirty="0">
                <a:latin typeface="Times New Roman" panose="02020603050405020304" pitchFamily="18" charset="0"/>
              </a:rPr>
              <a:t>2</a:t>
            </a:r>
            <a:r>
              <a:rPr lang="en-US" dirty="0">
                <a:latin typeface="Times New Roman" panose="02020603050405020304" pitchFamily="18" charset="0"/>
              </a:rPr>
              <a:t> ∈ range(</a:t>
            </a:r>
            <a:r>
              <a:rPr lang="en-US" i="1" dirty="0">
                <a:latin typeface="Times New Roman" panose="02020603050405020304" pitchFamily="18" charset="0"/>
              </a:rPr>
              <a:t>A</a:t>
            </a:r>
            <a:r>
              <a:rPr lang="en-US" dirty="0">
                <a:latin typeface="Times New Roman" panose="02020603050405020304" pitchFamily="18" charset="0"/>
              </a:rPr>
              <a:t>)</a:t>
            </a:r>
            <a:endParaRPr lang="en-US" dirty="0"/>
          </a:p>
          <a:p>
            <a:pPr marL="0" indent="0">
              <a:buNone/>
            </a:pPr>
            <a:r>
              <a:rPr lang="en-US" dirty="0"/>
              <a:t>	Thus, the range is closed under vector addition</a:t>
            </a:r>
            <a:br>
              <a:rPr lang="en-US" dirty="0"/>
            </a:br>
            <a:r>
              <a:rPr lang="en-US" dirty="0"/>
              <a:t>		and scalar multiplication, so it is a subspace. ▮</a:t>
            </a:r>
            <a:endParaRPr lang="en-US" dirty="0">
              <a:latin typeface="Edwardian Script ITC" panose="030303020407070D0804" pitchFamily="66" charset="0"/>
            </a:endParaRPr>
          </a:p>
          <a:p>
            <a:pPr lvl="0"/>
            <a:endParaRPr lang="en-US"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a:extLst>
              <a:ext uri="{FF2B5EF4-FFF2-40B4-BE49-F238E27FC236}">
                <a16:creationId xmlns:a16="http://schemas.microsoft.com/office/drawing/2014/main" id="{963B6E67-BF69-4F58-B614-288E0FCBAE3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7002510"/>
      </p:ext>
    </p:extLst>
  </p:cSld>
  <p:clrMapOvr>
    <a:masterClrMapping/>
  </p:clrMapOvr>
  <mc:AlternateContent xmlns:mc="http://schemas.openxmlformats.org/markup-compatibility/2006" xmlns:p14="http://schemas.microsoft.com/office/powerpoint/2010/main">
    <mc:Choice Requires="p14">
      <p:transition spd="slow" p14:dur="2000" advTm="159269"/>
    </mc:Choice>
    <mc:Fallback xmlns="">
      <p:transition spd="slow" advTm="15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image of a subspace is a subspace</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S</a:t>
            </a:r>
            <a:r>
              <a:rPr lang="en-US" dirty="0"/>
              <a:t> is a subspace of </a:t>
            </a:r>
            <a:r>
              <a:rPr lang="en-US" b="1" dirty="0">
                <a:latin typeface="Edwardian Script ITC" panose="030303020407070D0804" pitchFamily="66" charset="0"/>
              </a:rPr>
              <a:t>U</a:t>
            </a:r>
            <a:r>
              <a:rPr lang="en-US" dirty="0"/>
              <a:t>   and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a:t>
            </a:r>
            <a:br>
              <a:rPr lang="en-US" dirty="0"/>
            </a:br>
            <a:r>
              <a:rPr lang="en-US" dirty="0"/>
              <a:t>		the image of </a:t>
            </a:r>
            <a:r>
              <a:rPr lang="en-US" i="1" dirty="0">
                <a:latin typeface="Times New Roman" panose="02020603050405020304" pitchFamily="18" charset="0"/>
              </a:rPr>
              <a:t>S</a:t>
            </a:r>
            <a:r>
              <a:rPr lang="en-US" dirty="0"/>
              <a:t>, </a:t>
            </a:r>
            <a:r>
              <a:rPr lang="en-US" i="1" dirty="0">
                <a:latin typeface="Times New Roman" panose="02020603050405020304" pitchFamily="18" charset="0"/>
              </a:rPr>
              <a:t>AS</a:t>
            </a:r>
            <a:r>
              <a:rPr lang="en-US" dirty="0"/>
              <a:t> is a subspace of </a:t>
            </a:r>
            <a:r>
              <a:rPr lang="en-US" b="1" i="1" dirty="0">
                <a:latin typeface="Edwardian Script ITC" panose="030303020407070D0804" pitchFamily="66" charset="0"/>
              </a:rPr>
              <a:t>V</a:t>
            </a:r>
            <a:r>
              <a:rPr lang="en-US" dirty="0"/>
              <a:t>.</a:t>
            </a:r>
            <a:endParaRPr lang="en-US" dirty="0">
              <a:latin typeface="Times New Roman" panose="02020603050405020304" pitchFamily="18" charset="0"/>
            </a:endParaRPr>
          </a:p>
          <a:p>
            <a:pPr marL="0" indent="0">
              <a:buNone/>
            </a:pPr>
            <a:r>
              <a:rPr lang="en-US" dirty="0"/>
              <a:t>Proof:</a:t>
            </a:r>
          </a:p>
          <a:p>
            <a:pPr marL="0" indent="0">
              <a:buNone/>
            </a:pPr>
            <a:r>
              <a:rPr lang="en-US" dirty="0">
                <a:latin typeface="Times New Roman" panose="02020603050405020304" pitchFamily="18" charset="0"/>
              </a:rPr>
              <a:t>	</a:t>
            </a:r>
            <a:r>
              <a:rPr lang="en-US" dirty="0"/>
              <a:t>The proof is similar to the previous proof. </a:t>
            </a:r>
            <a:endParaRPr lang="en-US" dirty="0">
              <a:latin typeface="Edwardian Script ITC" panose="030303020407070D0804" pitchFamily="66" charset="0"/>
            </a:endParaRPr>
          </a:p>
          <a:p>
            <a:pPr lvl="0"/>
            <a:endParaRPr lang="en-US"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A0FFD67C-AD1A-4C6D-A401-75262EBAC1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8027395"/>
      </p:ext>
    </p:extLst>
  </p:cSld>
  <p:clrMapOvr>
    <a:masterClrMapping/>
  </p:clrMapOvr>
  <mc:AlternateContent xmlns:mc="http://schemas.openxmlformats.org/markup-compatibility/2006" xmlns:p14="http://schemas.microsoft.com/office/powerpoint/2010/main">
    <mc:Choice Requires="p14">
      <p:transition spd="slow" p14:dur="2000" advTm="42058"/>
    </mc:Choice>
    <mc:Fallback xmlns="">
      <p:transition spd="slow" advTm="4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range of the zero map</a:t>
            </a:r>
            <a:endParaRPr lang="en-CA" dirty="0"/>
          </a:p>
        </p:txBody>
      </p:sp>
      <p:sp>
        <p:nvSpPr>
          <p:cNvPr id="3" name="Content Placeholder 2"/>
          <p:cNvSpPr>
            <a:spLocks noGrp="1"/>
          </p:cNvSpPr>
          <p:nvPr>
            <p:ph idx="1"/>
          </p:nvPr>
        </p:nvSpPr>
        <p:spPr>
          <a:xfrm>
            <a:off x="457199" y="1600200"/>
            <a:ext cx="8399417" cy="4525963"/>
          </a:xfrm>
        </p:spPr>
        <p:txBody>
          <a:bodyPr/>
          <a:lstStyle/>
          <a:p>
            <a:pPr marL="0" lvl="0" indent="0">
              <a:buNone/>
            </a:pPr>
            <a:r>
              <a:rPr lang="en-US" dirty="0">
                <a:solidFill>
                  <a:prstClr val="white"/>
                </a:solidFill>
              </a:rPr>
              <a:t>Theorem</a:t>
            </a:r>
          </a:p>
          <a:p>
            <a:pPr marL="0" lvl="0" indent="0">
              <a:buNone/>
            </a:pPr>
            <a:r>
              <a:rPr lang="en-US" dirty="0">
                <a:solidFill>
                  <a:prstClr val="white"/>
                </a:solidFill>
              </a:rPr>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a:t>
            </a:r>
            <a:br>
              <a:rPr lang="en-US" dirty="0"/>
            </a:br>
            <a:r>
              <a:rPr lang="en-US" dirty="0"/>
              <a:t>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0</a:t>
            </a:r>
            <a:r>
              <a:rPr lang="en-US" b="1" baseline="-25000" dirty="0">
                <a:latin typeface="Edwardian Script ITC" panose="030303020407070D0804" pitchFamily="66" charset="0"/>
              </a:rPr>
              <a:t>V</a:t>
            </a:r>
            <a:r>
              <a:rPr lang="en-US" dirty="0">
                <a:solidFill>
                  <a:prstClr val="white"/>
                </a:solidFill>
                <a:latin typeface="Times New Roman" panose="02020603050405020304" pitchFamily="18" charset="0"/>
              </a:rPr>
              <a:t>  }</a:t>
            </a:r>
            <a:r>
              <a:rPr lang="en-US" dirty="0">
                <a:solidFill>
                  <a:prstClr val="white"/>
                </a:solidFill>
              </a:rPr>
              <a:t> if and only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O</a:t>
            </a:r>
            <a:endParaRPr lang="en-US" dirty="0">
              <a:solidFill>
                <a:prstClr val="white"/>
              </a:solidFill>
              <a:latin typeface="Times New Roman" panose="02020603050405020304" pitchFamily="18" charset="0"/>
            </a:endParaRPr>
          </a:p>
          <a:p>
            <a:pPr lvl="1"/>
            <a:endParaRPr lang="en-US" dirty="0">
              <a:solidFill>
                <a:prstClr val="white"/>
              </a:solidFill>
            </a:endParaRPr>
          </a:p>
          <a:p>
            <a:pPr marL="0" lvl="0" indent="0">
              <a:buNone/>
            </a:pPr>
            <a:r>
              <a:rPr lang="en-US" dirty="0">
                <a:solidFill>
                  <a:prstClr val="white"/>
                </a:solidFill>
              </a:rPr>
              <a:t>Proof</a:t>
            </a:r>
          </a:p>
          <a:p>
            <a:pPr marL="0" lvl="0" indent="0">
              <a:buNone/>
            </a:pPr>
            <a:r>
              <a:rPr lang="en-US" dirty="0">
                <a:solidFill>
                  <a:prstClr val="white"/>
                </a:solidFill>
              </a:rPr>
              <a:t>	If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0</a:t>
            </a:r>
            <a:r>
              <a:rPr lang="en-US" b="1" baseline="-25000" dirty="0">
                <a:latin typeface="Edwardian Script ITC" panose="030303020407070D0804" pitchFamily="66" charset="0"/>
              </a:rPr>
              <a:t>V</a:t>
            </a:r>
            <a:r>
              <a:rPr lang="en-US" dirty="0">
                <a:solidFill>
                  <a:prstClr val="white"/>
                </a:solidFill>
                <a:latin typeface="Times New Roman" panose="02020603050405020304" pitchFamily="18" charset="0"/>
              </a:rPr>
              <a:t>  }</a:t>
            </a:r>
            <a:r>
              <a:rPr lang="en-US" dirty="0">
                <a:solidFill>
                  <a:prstClr val="white"/>
                </a:solidFill>
              </a:rPr>
              <a:t>, then </a:t>
            </a:r>
            <a:r>
              <a:rPr lang="en-US" i="1" dirty="0">
                <a:solidFill>
                  <a:prstClr val="white"/>
                </a:solidFill>
              </a:rPr>
              <a:t>A</a:t>
            </a:r>
            <a:r>
              <a:rPr lang="en-US" b="1" dirty="0">
                <a:solidFill>
                  <a:prstClr val="white"/>
                </a:solidFill>
              </a:rPr>
              <a:t>u</a:t>
            </a:r>
            <a:r>
              <a:rPr lang="en-US" dirty="0">
                <a:solidFill>
                  <a:prstClr val="white"/>
                </a:solidFill>
              </a:rPr>
              <a:t> = </a:t>
            </a:r>
            <a:r>
              <a:rPr lang="en-US" b="1" dirty="0">
                <a:solidFill>
                  <a:prstClr val="white"/>
                </a:solidFill>
              </a:rPr>
              <a:t>0</a:t>
            </a:r>
            <a:r>
              <a:rPr lang="en-US" b="1" baseline="-25000" dirty="0">
                <a:latin typeface="Edwardian Script ITC" panose="030303020407070D0804" pitchFamily="66" charset="0"/>
              </a:rPr>
              <a:t>V</a:t>
            </a:r>
            <a:r>
              <a:rPr lang="en-US" dirty="0">
                <a:solidFill>
                  <a:prstClr val="white"/>
                </a:solidFill>
              </a:rPr>
              <a:t>    for all vectors </a:t>
            </a:r>
            <a:r>
              <a:rPr lang="en-US" b="1" dirty="0">
                <a:solidFill>
                  <a:prstClr val="white"/>
                </a:solidFill>
              </a:rPr>
              <a:t>u</a:t>
            </a:r>
          </a:p>
          <a:p>
            <a:pPr marL="0" indent="0">
              <a:buNone/>
            </a:pPr>
            <a:r>
              <a:rPr lang="en-US" dirty="0">
                <a:solidFill>
                  <a:prstClr val="white"/>
                </a:solidFill>
              </a:rPr>
              <a:t>	However, the zero map </a:t>
            </a:r>
            <a:r>
              <a:rPr lang="en-US" i="1" dirty="0">
                <a:solidFill>
                  <a:prstClr val="white"/>
                </a:solidFill>
              </a:rPr>
              <a:t>O</a:t>
            </a:r>
            <a:r>
              <a:rPr lang="en-US" dirty="0">
                <a:solidFill>
                  <a:prstClr val="white"/>
                </a:solidFill>
              </a:rPr>
              <a:t> is that map such that</a:t>
            </a:r>
            <a:br>
              <a:rPr lang="en-US" dirty="0">
                <a:solidFill>
                  <a:prstClr val="white"/>
                </a:solidFill>
              </a:rPr>
            </a:br>
            <a:r>
              <a:rPr lang="en-US" dirty="0">
                <a:solidFill>
                  <a:prstClr val="white"/>
                </a:solidFill>
              </a:rPr>
              <a:t>		 </a:t>
            </a:r>
            <a:r>
              <a:rPr lang="en-US" b="1" dirty="0">
                <a:solidFill>
                  <a:prstClr val="white"/>
                </a:solidFill>
              </a:rPr>
              <a:t>u</a:t>
            </a:r>
            <a:r>
              <a:rPr lang="en-US" dirty="0">
                <a:solidFill>
                  <a:prstClr val="white"/>
                </a:solidFill>
              </a:rPr>
              <a:t> = </a:t>
            </a:r>
            <a:r>
              <a:rPr lang="en-US" b="1" dirty="0">
                <a:solidFill>
                  <a:prstClr val="white"/>
                </a:solidFill>
              </a:rPr>
              <a:t>0</a:t>
            </a:r>
            <a:r>
              <a:rPr lang="en-US" b="1" baseline="-25000" dirty="0">
                <a:latin typeface="Edwardian Script ITC" panose="030303020407070D0804" pitchFamily="66" charset="0"/>
              </a:rPr>
              <a:t>V</a:t>
            </a:r>
            <a:r>
              <a:rPr lang="en-US" dirty="0">
                <a:solidFill>
                  <a:prstClr val="white"/>
                </a:solidFill>
              </a:rPr>
              <a:t>    for all vectors </a:t>
            </a:r>
            <a:r>
              <a:rPr lang="en-US" b="1" dirty="0">
                <a:solidFill>
                  <a:prstClr val="white"/>
                </a:solidFill>
              </a:rPr>
              <a:t>u</a:t>
            </a:r>
          </a:p>
          <a:p>
            <a:pPr marL="0" lvl="0" indent="0">
              <a:buNone/>
            </a:pPr>
            <a:r>
              <a:rPr lang="en-US" b="1" dirty="0">
                <a:solidFill>
                  <a:prstClr val="white"/>
                </a:solidFill>
              </a:rPr>
              <a:t>	</a:t>
            </a:r>
            <a:r>
              <a:rPr lang="en-US" dirty="0">
                <a:solidFill>
                  <a:prstClr val="white"/>
                </a:solidFill>
              </a:rPr>
              <a:t>Two maps are equal if </a:t>
            </a:r>
            <a:r>
              <a:rPr lang="en-US" i="1" dirty="0">
                <a:solidFill>
                  <a:prstClr val="white"/>
                </a:solidFill>
              </a:rPr>
              <a:t>A</a:t>
            </a:r>
            <a:r>
              <a:rPr lang="en-US" b="1" dirty="0">
                <a:solidFill>
                  <a:prstClr val="white"/>
                </a:solidFill>
              </a:rPr>
              <a:t>u</a:t>
            </a:r>
            <a:r>
              <a:rPr lang="en-US" dirty="0">
                <a:solidFill>
                  <a:prstClr val="white"/>
                </a:solidFill>
              </a:rPr>
              <a:t> = </a:t>
            </a:r>
            <a:r>
              <a:rPr lang="en-US" i="1" dirty="0" err="1">
                <a:solidFill>
                  <a:prstClr val="white"/>
                </a:solidFill>
              </a:rPr>
              <a:t>O</a:t>
            </a:r>
            <a:r>
              <a:rPr lang="en-US" b="1" dirty="0" err="1">
                <a:solidFill>
                  <a:prstClr val="white"/>
                </a:solidFill>
              </a:rPr>
              <a:t>u</a:t>
            </a:r>
            <a:r>
              <a:rPr lang="en-US" b="1" dirty="0">
                <a:solidFill>
                  <a:prstClr val="white"/>
                </a:solidFill>
              </a:rPr>
              <a:t> </a:t>
            </a:r>
            <a:r>
              <a:rPr lang="en-US" dirty="0">
                <a:solidFill>
                  <a:prstClr val="white"/>
                </a:solidFill>
              </a:rPr>
              <a:t>for all </a:t>
            </a:r>
            <a:r>
              <a:rPr lang="en-US" b="1" dirty="0">
                <a:solidFill>
                  <a:prstClr val="white"/>
                </a:solidFill>
              </a:rPr>
              <a:t>u</a:t>
            </a:r>
            <a:r>
              <a:rPr lang="en-US" dirty="0">
                <a:solidFill>
                  <a:prstClr val="white"/>
                </a:solidFill>
              </a:rPr>
              <a:t>,</a:t>
            </a:r>
            <a:br>
              <a:rPr lang="en-US" dirty="0">
                <a:solidFill>
                  <a:prstClr val="white"/>
                </a:solidFill>
              </a:rPr>
            </a:br>
            <a:r>
              <a:rPr lang="en-US" dirty="0">
                <a:solidFill>
                  <a:prstClr val="white"/>
                </a:solidFill>
              </a:rPr>
              <a:t>		so the range is just the zero vector if and only if</a:t>
            </a:r>
            <a:br>
              <a:rPr lang="en-US" dirty="0">
                <a:solidFill>
                  <a:prstClr val="white"/>
                </a:solidFill>
              </a:rPr>
            </a:br>
            <a:r>
              <a:rPr lang="en-US" dirty="0">
                <a:solidFill>
                  <a:prstClr val="white"/>
                </a:solidFill>
              </a:rPr>
              <a:t>		the map is the zero map.</a:t>
            </a:r>
            <a:r>
              <a:rPr lang="en-US" dirty="0"/>
              <a:t> ▮</a:t>
            </a:r>
            <a:endParaRPr lang="en-US" dirty="0">
              <a:solidFill>
                <a:prstClr val="white"/>
              </a:solidFill>
            </a:endParaRPr>
          </a:p>
          <a:p>
            <a:pPr lvl="1"/>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2B02197D-56B0-4EA3-AF8B-BC12E18F45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5914105"/>
      </p:ext>
    </p:extLst>
  </p:cSld>
  <p:clrMapOvr>
    <a:masterClrMapping/>
  </p:clrMapOvr>
  <mc:AlternateContent xmlns:mc="http://schemas.openxmlformats.org/markup-compatibility/2006" xmlns:p14="http://schemas.microsoft.com/office/powerpoint/2010/main">
    <mc:Choice Requires="p14">
      <p:transition spd="slow" p14:dur="2000" advTm="116496"/>
    </mc:Choice>
    <mc:Fallback xmlns="">
      <p:transition spd="slow" advTm="1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onto</a:t>
            </a:r>
            <a:endParaRPr lang="en-CA" dirty="0"/>
          </a:p>
        </p:txBody>
      </p:sp>
      <p:sp>
        <p:nvSpPr>
          <p:cNvPr id="3" name="Content Placeholder 2"/>
          <p:cNvSpPr>
            <a:spLocks noGrp="1"/>
          </p:cNvSpPr>
          <p:nvPr>
            <p:ph idx="1"/>
          </p:nvPr>
        </p:nvSpPr>
        <p:spPr>
          <a:xfrm>
            <a:off x="457199" y="1600200"/>
            <a:ext cx="8534401" cy="4525963"/>
          </a:xfrm>
        </p:spPr>
        <p:txBody>
          <a:bodyPr/>
          <a:lstStyle/>
          <a:p>
            <a:pPr marL="0" indent="0">
              <a:buNone/>
            </a:pPr>
            <a:r>
              <a:rPr lang="en-US" dirty="0"/>
              <a:t>Definition</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t>   and </a:t>
            </a:r>
            <a:r>
              <a:rPr lang="en-US" dirty="0">
                <a:latin typeface="Times New Roman" panose="02020603050405020304" pitchFamily="18" charset="0"/>
              </a:rPr>
              <a:t>range(</a:t>
            </a:r>
            <a:r>
              <a:rPr lang="en-US" i="1" dirty="0">
                <a:latin typeface="Times New Roman" panose="02020603050405020304" pitchFamily="18" charset="0"/>
              </a:rPr>
              <a:t>A</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  we say that </a:t>
            </a:r>
            <a:r>
              <a:rPr lang="en-US" i="1" dirty="0">
                <a:latin typeface="Times New Roman" panose="02020603050405020304" pitchFamily="18" charset="0"/>
              </a:rPr>
              <a:t>A</a:t>
            </a:r>
            <a:r>
              <a:rPr lang="en-US" dirty="0"/>
              <a:t> is </a:t>
            </a:r>
            <a:r>
              <a:rPr lang="en-US" i="1" dirty="0"/>
              <a:t>onto</a:t>
            </a:r>
            <a:r>
              <a:rPr lang="en-US" dirty="0"/>
              <a:t>.</a:t>
            </a:r>
          </a:p>
          <a:p>
            <a:pPr marL="0" indent="0">
              <a:buNone/>
            </a:pPr>
            <a:r>
              <a:rPr lang="en-US" dirty="0"/>
              <a:t>	It is also said that </a:t>
            </a:r>
            <a:r>
              <a:rPr lang="en-US" i="1" dirty="0">
                <a:latin typeface="Times New Roman" panose="02020603050405020304" pitchFamily="18" charset="0"/>
              </a:rPr>
              <a:t>A</a:t>
            </a:r>
            <a:r>
              <a:rPr lang="en-US" dirty="0"/>
              <a:t> is </a:t>
            </a:r>
            <a:r>
              <a:rPr lang="en-US" i="1" dirty="0"/>
              <a:t>surjective</a:t>
            </a:r>
            <a:r>
              <a:rPr lang="en-US" dirty="0"/>
              <a:t>.</a:t>
            </a:r>
          </a:p>
          <a:p>
            <a:pPr marL="0" indent="0">
              <a:buNone/>
            </a:pPr>
            <a:endParaRPr lang="en-US" b="1" dirty="0">
              <a:latin typeface="Edwardian Script ITC" panose="030303020407070D0804" pitchFamily="66" charset="0"/>
            </a:endParaRPr>
          </a:p>
          <a:p>
            <a:pPr lvl="1"/>
            <a:r>
              <a:rPr lang="en-US" dirty="0"/>
              <a:t>Recall that</a:t>
            </a:r>
          </a:p>
          <a:p>
            <a:pPr lvl="2"/>
            <a:r>
              <a:rPr lang="en-US" dirty="0"/>
              <a:t>A </a:t>
            </a:r>
            <a:r>
              <a:rPr lang="en-US" i="1" dirty="0"/>
              <a:t>surcharge</a:t>
            </a:r>
            <a:r>
              <a:rPr lang="en-US" dirty="0"/>
              <a:t> is a charge on top of what you’re</a:t>
            </a:r>
            <a:br>
              <a:rPr lang="en-US" dirty="0"/>
            </a:br>
            <a:r>
              <a:rPr lang="en-US" dirty="0"/>
              <a:t>already paying for a product</a:t>
            </a:r>
          </a:p>
          <a:p>
            <a:pPr lvl="2"/>
            <a:r>
              <a:rPr lang="en-US" dirty="0"/>
              <a:t>A </a:t>
            </a:r>
            <a:r>
              <a:rPr lang="en-US" i="1" dirty="0"/>
              <a:t>surplus</a:t>
            </a:r>
            <a:r>
              <a:rPr lang="en-US" dirty="0"/>
              <a:t> is over and above what you need</a:t>
            </a:r>
          </a:p>
          <a:p>
            <a:pPr lvl="2"/>
            <a:r>
              <a:rPr lang="en-US" dirty="0"/>
              <a:t>Thus, a map is surjective if every point in the domain is mapped onto</a:t>
            </a: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range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F577F35B-7624-462C-B01F-8C5B03EB8A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8465298"/>
      </p:ext>
    </p:extLst>
  </p:cSld>
  <p:clrMapOvr>
    <a:masterClrMapping/>
  </p:clrMapOvr>
  <mc:AlternateContent xmlns:mc="http://schemas.openxmlformats.org/markup-compatibility/2006" xmlns:p14="http://schemas.microsoft.com/office/powerpoint/2010/main">
    <mc:Choice Requires="p14">
      <p:transition spd="slow" p14:dur="2000" advTm="47584"/>
    </mc:Choice>
    <mc:Fallback xmlns="">
      <p:transition spd="slow" advTm="4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5.8|7.3|7.5|9|4.2"/>
</p:tagLst>
</file>

<file path=ppt/tags/tag10.xml><?xml version="1.0" encoding="utf-8"?>
<p:tagLst xmlns:a="http://schemas.openxmlformats.org/drawingml/2006/main" xmlns:r="http://schemas.openxmlformats.org/officeDocument/2006/relationships" xmlns:p="http://schemas.openxmlformats.org/presentationml/2006/main">
  <p:tag name="TIMING" val="|10.2|4.4|11|12.5"/>
</p:tagLst>
</file>

<file path=ppt/tags/tag11.xml><?xml version="1.0" encoding="utf-8"?>
<p:tagLst xmlns:a="http://schemas.openxmlformats.org/drawingml/2006/main" xmlns:r="http://schemas.openxmlformats.org/officeDocument/2006/relationships" xmlns:p="http://schemas.openxmlformats.org/presentationml/2006/main">
  <p:tag name="TIMING" val="|8.8|6.3|26.6"/>
</p:tagLst>
</file>

<file path=ppt/tags/tag2.xml><?xml version="1.0" encoding="utf-8"?>
<p:tagLst xmlns:a="http://schemas.openxmlformats.org/drawingml/2006/main" xmlns:r="http://schemas.openxmlformats.org/officeDocument/2006/relationships" xmlns:p="http://schemas.openxmlformats.org/presentationml/2006/main">
  <p:tag name="TIMING" val="|17.7|6.2|7.3|11.3|9.3|11.2|11.3"/>
</p:tagLst>
</file>

<file path=ppt/tags/tag3.xml><?xml version="1.0" encoding="utf-8"?>
<p:tagLst xmlns:a="http://schemas.openxmlformats.org/drawingml/2006/main" xmlns:r="http://schemas.openxmlformats.org/officeDocument/2006/relationships" xmlns:p="http://schemas.openxmlformats.org/presentationml/2006/main">
  <p:tag name="TIMING" val="|20.7|18.7|7.9"/>
</p:tagLst>
</file>

<file path=ppt/tags/tag4.xml><?xml version="1.0" encoding="utf-8"?>
<p:tagLst xmlns:a="http://schemas.openxmlformats.org/drawingml/2006/main" xmlns:r="http://schemas.openxmlformats.org/officeDocument/2006/relationships" xmlns:p="http://schemas.openxmlformats.org/presentationml/2006/main">
  <p:tag name="TIMING" val="|17.8|17.7|30.1|15.4|22.9|24.5|19.9"/>
</p:tagLst>
</file>

<file path=ppt/tags/tag5.xml><?xml version="1.0" encoding="utf-8"?>
<p:tagLst xmlns:a="http://schemas.openxmlformats.org/drawingml/2006/main" xmlns:r="http://schemas.openxmlformats.org/officeDocument/2006/relationships" xmlns:p="http://schemas.openxmlformats.org/presentationml/2006/main">
  <p:tag name="TIMING" val="|31.3"/>
</p:tagLst>
</file>

<file path=ppt/tags/tag6.xml><?xml version="1.0" encoding="utf-8"?>
<p:tagLst xmlns:a="http://schemas.openxmlformats.org/drawingml/2006/main" xmlns:r="http://schemas.openxmlformats.org/officeDocument/2006/relationships" xmlns:p="http://schemas.openxmlformats.org/presentationml/2006/main">
  <p:tag name="TIMING" val="|17.9|17.4|13.7"/>
</p:tagLst>
</file>

<file path=ppt/tags/tag7.xml><?xml version="1.0" encoding="utf-8"?>
<p:tagLst xmlns:a="http://schemas.openxmlformats.org/drawingml/2006/main" xmlns:r="http://schemas.openxmlformats.org/officeDocument/2006/relationships" xmlns:p="http://schemas.openxmlformats.org/presentationml/2006/main">
  <p:tag name="TIMING" val="|23.4|7.1|4.9"/>
</p:tagLst>
</file>

<file path=ppt/tags/tag8.xml><?xml version="1.0" encoding="utf-8"?>
<p:tagLst xmlns:a="http://schemas.openxmlformats.org/drawingml/2006/main" xmlns:r="http://schemas.openxmlformats.org/officeDocument/2006/relationships" xmlns:p="http://schemas.openxmlformats.org/presentationml/2006/main">
  <p:tag name="TIMING" val="|10.3|22.3|18.9|16.1|49.4|17.6|28.3"/>
</p:tagLst>
</file>

<file path=ppt/tags/tag9.xml><?xml version="1.0" encoding="utf-8"?>
<p:tagLst xmlns:a="http://schemas.openxmlformats.org/drawingml/2006/main" xmlns:r="http://schemas.openxmlformats.org/officeDocument/2006/relationships" xmlns:p="http://schemas.openxmlformats.org/presentationml/2006/main">
  <p:tag name="TIMING" val="|29.8|11|7.8|36.1|21.1|3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41124</TotalTime>
  <Words>1398</Words>
  <Application>Microsoft Office PowerPoint</Application>
  <PresentationFormat>On-screen Show (4:3)</PresentationFormat>
  <Paragraphs>151</Paragraphs>
  <Slides>18</Slides>
  <Notes>0</Notes>
  <HiddenSlides>0</HiddenSlides>
  <MMClips>18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0"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8.5 The range of a linear map</vt:lpstr>
      <vt:lpstr>Introduction</vt:lpstr>
      <vt:lpstr>Describing polynomials</vt:lpstr>
      <vt:lpstr>Describing linear maps</vt:lpstr>
      <vt:lpstr>The zero map and operator</vt:lpstr>
      <vt:lpstr>The range is a subspace</vt:lpstr>
      <vt:lpstr>The image of a subspace is a subspace</vt:lpstr>
      <vt:lpstr>The range of the zero map</vt:lpstr>
      <vt:lpstr>Definition: onto</vt:lpstr>
      <vt:lpstr>Definition: onto</vt:lpstr>
      <vt:lpstr>Range of finite-dimensional linear mappings</vt:lpstr>
      <vt:lpstr>Range of finite-dimensional linear mappings</vt:lpstr>
      <vt:lpstr>Operators on discrete-time signals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993</cp:revision>
  <dcterms:created xsi:type="dcterms:W3CDTF">2020-04-30T19:27:29Z</dcterms:created>
  <dcterms:modified xsi:type="dcterms:W3CDTF">2020-11-04T11:45:36Z</dcterms:modified>
</cp:coreProperties>
</file>